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322" r:id="rId3"/>
    <p:sldId id="333" r:id="rId4"/>
    <p:sldId id="334" r:id="rId5"/>
    <p:sldId id="335" r:id="rId6"/>
    <p:sldId id="336" r:id="rId7"/>
    <p:sldId id="337" r:id="rId8"/>
    <p:sldId id="338" r:id="rId9"/>
    <p:sldId id="328" r:id="rId10"/>
    <p:sldId id="329" r:id="rId11"/>
    <p:sldId id="330" r:id="rId12"/>
    <p:sldId id="331" r:id="rId13"/>
    <p:sldId id="332" r:id="rId14"/>
    <p:sldId id="340" r:id="rId15"/>
    <p:sldId id="27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FF"/>
    <a:srgbClr val="3399FF"/>
    <a:srgbClr val="108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50B2D-D71D-40DF-97B4-80BEA69A36C4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42C34-70CE-4D06-BC7C-17A4F92E7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547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одели машинного обучения</a:t>
            </a:r>
            <a:r>
              <a:rPr lang="ru-RU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ru-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нейронных сетей используются в модуле обработки и анализа данных </a:t>
            </a:r>
            <a:r>
              <a:rPr lang="en-US" sz="12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OMSystem</a:t>
            </a:r>
            <a:r>
              <a:rPr lang="en-US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1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389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37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9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34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09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203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390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998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78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594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41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8098570-85A8-451E-AF18-FA25C3FB3C3A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D2EF2B4-9FB4-445D-AF50-F6B84FAB12A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253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17673-A929-4F95-AFDE-69CBABEA1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058" y="1865999"/>
            <a:ext cx="11171352" cy="899688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Лекция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endParaRPr lang="ru-RU" sz="280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B249F3F-8B2A-1D4C-A0BA-95C3E4721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272954"/>
              </p:ext>
            </p:extLst>
          </p:nvPr>
        </p:nvGraphicFramePr>
        <p:xfrm>
          <a:off x="2924355" y="4092314"/>
          <a:ext cx="6771736" cy="6987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71736">
                  <a:extLst>
                    <a:ext uri="{9D8B030D-6E8A-4147-A177-3AD203B41FA5}">
                      <a16:colId xmlns:a16="http://schemas.microsoft.com/office/drawing/2014/main" val="2147742503"/>
                    </a:ext>
                  </a:extLst>
                </a:gridCol>
              </a:tblGrid>
              <a:tr h="6987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tabLst>
                          <a:tab pos="180340" algn="l"/>
                        </a:tabLst>
                      </a:pP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Обзор алгоритмов </a:t>
                      </a:r>
                      <a:r>
                        <a:rPr lang="ru-RU" sz="1800" b="1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Decision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Tree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1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Random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Forest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1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XgBoost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="1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CatBoost</a:t>
                      </a:r>
                      <a:r>
                        <a:rPr lang="en-US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AdaBoost 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для выявления </a:t>
                      </a:r>
                      <a:r>
                        <a:rPr lang="ru-RU" sz="1800" b="1" kern="12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DDoS</a:t>
                      </a:r>
                      <a:r>
                        <a:rPr lang="ru-RU" sz="18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атак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44940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292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E219A0-A827-4A37-9BC8-117D389E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BA5EFE97-E8F8-4743-98AB-DBB6AB8A9C62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9002" y="2113492"/>
            <a:ext cx="6672262" cy="444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347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399E4E-7313-485A-8F07-D2915C56C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ECC596-695C-413D-BBE7-78BC35EFE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130185"/>
            <a:ext cx="11029616" cy="4346815"/>
          </a:xfrm>
        </p:spPr>
        <p:txBody>
          <a:bodyPr>
            <a:normAutofit lnSpcReduction="10000"/>
          </a:bodyPr>
          <a:lstStyle/>
          <a:p>
            <a:pPr algn="just"/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лес– популярный алгоритм машинного обучения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основанный на концепции ансамблевого обучения. В данной концепции несколько классификаторов объединяются для улучшения производительности модели. Случайный лес состоит не из одного, а из множества деревьев решений. В задачах классификации каждый документ независимо </a:t>
            </a:r>
            <a:r>
              <a:rPr lang="ru-RU" sz="1800" b="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кдассифицируется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всеми деревьями. Класс документа определяется на основе наибольшего числа голосов среди всех деревьев.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Алгоритм случайного леса имеет следующий ряд особенностей и преимуществ: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Довольно быстро обучается.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Эффективно обрабатывает датасеты с большим числом признаков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Выполняет предсказание данных с очень высокой точностью.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Показывает хорошую эффективность даже при наличии большого числа пропусков данных.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Хорошо обрабатываются как непрерывные, так и дискретные признаки.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pPr marL="342900" lvl="0" indent="-342900" algn="just">
              <a:buFont typeface="Symbol" panose="05050102010706020507" pitchFamily="18" charset="2"/>
              <a:buChar char=""/>
            </a:pP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ymbol" panose="05050102010706020507" pitchFamily="18" charset="2"/>
              </a:rPr>
              <a:t>Обладает высокой масштабируемостью.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Symbol" panose="05050102010706020507" pitchFamily="18" charset="2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6640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B31351-AD51-412F-A0B1-7C028D03C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Случайный лес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6F6FBB1-0ED0-43FA-9244-BC1EB86ECC55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6995" y="2346917"/>
            <a:ext cx="829627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7573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C1141-A4A6-436C-977C-5E6B56A95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16F6B2-D757-478C-95A6-A6647D301E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899" y="2341852"/>
            <a:ext cx="10540833" cy="3686415"/>
          </a:xfrm>
        </p:spPr>
        <p:txBody>
          <a:bodyPr/>
          <a:lstStyle/>
          <a:p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eXtreme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Gradient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Boosting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– оптимизированный продвинутый алгоритм машинного обучения, использующий принцип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бустинга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Он имеет хорошую производительность и решает большинство проблем регрессии и классификации. Использование ансамблевой техники подразумевает, что ошибки предыдущих шагов устраняются в новой модели. Отклонения прогнозов обученного ансамбля вычисляются на обучающем наборе на каждой итерации. Таким образом, оптимизация выполняется путем добавления новых древовидных прогнозов в ансамбль, уменьшая среднее отклонение модели. Эта процедура продолжается до тех пор, пока не будет достигнут требуемый уровень ошибки или критерий ранней остановки (максимальное количество деревьев или достижение заданной точности).</a:t>
            </a:r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FC307F1A-9001-4CC6-9862-502FFC01E6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93" y="4795895"/>
            <a:ext cx="2674896" cy="1486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3292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0FA0C-2E50-D423-E1FA-CD3B4D560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570DEFE-BFAE-9F0E-E30F-EC5493BE9A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0558" y="1938285"/>
            <a:ext cx="7881888" cy="4469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873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E915823-CEB4-4002-B506-B34EB950C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D8923C-6D9B-49BC-9FB1-F4BE05825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3923330"/>
          </a:xfrm>
        </p:spPr>
        <p:txBody>
          <a:bodyPr/>
          <a:lstStyle/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kk-KZ" sz="3600" dirty="0">
                <a:solidFill>
                  <a:srgbClr val="7030A0"/>
                </a:solidFill>
              </a:rPr>
              <a:t>СПАСИБО ЗА ВНИМАНИЕ</a:t>
            </a:r>
            <a:r>
              <a:rPr lang="en-US" sz="3600" dirty="0">
                <a:solidFill>
                  <a:srgbClr val="7030A0"/>
                </a:solidFill>
              </a:rPr>
              <a:t>!!!</a:t>
            </a:r>
            <a:endParaRPr lang="ru-RU" sz="3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94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FD3BB-7BDC-42E9-BF20-6B19DDDF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238" y="689900"/>
            <a:ext cx="4281230" cy="834100"/>
          </a:xfrm>
        </p:spPr>
        <p:txBody>
          <a:bodyPr>
            <a:normAutofit/>
          </a:bodyPr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635D5A-1B44-497E-93C7-33EA9CA37B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867" y="1862667"/>
            <a:ext cx="11192933" cy="485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</a:t>
            </a:r>
            <a:r>
              <a:rPr lang="kk-KZ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лгоритмы машинного обучения</a:t>
            </a:r>
            <a:r>
              <a:rPr lang="ru-RU" sz="3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 (Decision tree);</a:t>
            </a:r>
          </a:p>
          <a:p>
            <a:pPr algn="l"/>
            <a:r>
              <a:rPr lang="ru-RU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Случайный лес (Random forest);</a:t>
            </a:r>
          </a:p>
          <a:p>
            <a:pPr algn="l"/>
            <a:r>
              <a:rPr lang="ru-RU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XGBoost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l"/>
            <a:r>
              <a:rPr lang="en-US" sz="3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CatBoost</a:t>
            </a:r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l"/>
            <a:r>
              <a:rPr lang="en-US" sz="3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AdaBoost</a:t>
            </a:r>
          </a:p>
          <a:p>
            <a:pPr algn="l"/>
            <a:endParaRPr lang="ru-RU" sz="3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845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CAC7A91-CDA2-659C-D794-7DF6C8DC6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2" y="2058363"/>
            <a:ext cx="11029615" cy="439419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Сбор данных</a:t>
            </a:r>
          </a:p>
          <a:p>
            <a:pPr marL="0" indent="0"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этом этапе формируется датасет с трафиком сети, который включает как нормальный, так и вредоносный трафик (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DDoS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-атаки).</a:t>
            </a:r>
            <a:b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данных: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Лог-файлы серверов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Захват трафика с помощью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Wireshark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Tcpdump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Датасеты, например,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CICDDoS2019, NSL-KDD, CAIDA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DDoS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в реальном времени через 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SNMP,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NetFlow</a:t>
            </a: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sFlow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трафика: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IP-адреса отправителя и получателя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пакетов за единицу времени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пакетов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соединений с одним IP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Используемые протоколы (TCP, UDP, ICMP)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жизни соединений (TTL)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992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B77035-173B-1BA4-02BE-F43DA63E9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</a:p>
        </p:txBody>
      </p:sp>
      <p:pic>
        <p:nvPicPr>
          <p:cNvPr id="3" name="Объект 2">
            <a:extLst>
              <a:ext uri="{FF2B5EF4-FFF2-40B4-BE49-F238E27FC236}">
                <a16:creationId xmlns:a16="http://schemas.microsoft.com/office/drawing/2014/main" id="{19EAC6E1-BB2D-F845-5F90-4FB74DCA76BD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501400" y="2050362"/>
            <a:ext cx="7189199" cy="439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861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D350FF-13D2-09A9-FCB7-B8DF7E945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989" y="729657"/>
            <a:ext cx="10917819" cy="986999"/>
          </a:xfrm>
        </p:spPr>
        <p:txBody>
          <a:bodyPr>
            <a:noAutofit/>
          </a:bodyPr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D0CB19-A9D4-43C7-C63D-C431742CDC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0917818" cy="4023260"/>
          </a:xfrm>
        </p:spPr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Предобработка данных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Сетевые данные, полученные на предыдущем этапе, должны быть очищены и приведены в удобный формат для машинного обучения.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Удаление дубликатов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неинформативных записей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Очистка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(устранение отсутствующих значений, обработка выбросов)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Приведение категориальных данных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числовому виду (например, с помощью One-Hot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Encoding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Нормализация и стандартизация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-Max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Scaling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Standard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Scaling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12634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760D42-D832-F14F-75E9-46154B9FA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9BEB81C-2081-8A39-389C-00CABEE83BB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1193" y="2471271"/>
            <a:ext cx="5943778" cy="2937492"/>
          </a:xfrm>
          <a:prstGeom prst="rect">
            <a:avLst/>
          </a:prstGeom>
        </p:spPr>
      </p:pic>
      <p:pic>
        <p:nvPicPr>
          <p:cNvPr id="8" name="Объект 7">
            <a:extLst>
              <a:ext uri="{FF2B5EF4-FFF2-40B4-BE49-F238E27FC236}">
                <a16:creationId xmlns:a16="http://schemas.microsoft.com/office/drawing/2014/main" id="{2E10AEE0-AFC8-6B2A-9C89-B88BD25F254D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731064" y="2365047"/>
            <a:ext cx="4552287" cy="339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5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08E167-6C0D-FF1B-5B94-6A76ED32B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C830D7BA-060E-0760-9DB2-6602E7995FF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64335" y="2337156"/>
            <a:ext cx="5805592" cy="3218255"/>
          </a:xfrm>
          <a:prstGeom prst="rect">
            <a:avLst/>
          </a:prstGeom>
        </p:spPr>
      </p:pic>
      <p:pic>
        <p:nvPicPr>
          <p:cNvPr id="8" name="Объект 7">
            <a:extLst>
              <a:ext uri="{FF2B5EF4-FFF2-40B4-BE49-F238E27FC236}">
                <a16:creationId xmlns:a16="http://schemas.microsoft.com/office/drawing/2014/main" id="{580E8176-0D06-A63D-AE55-1ABBCA24BE9E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953583" y="2172402"/>
            <a:ext cx="3139323" cy="4137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456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BF03C-2829-B772-E049-A488BD4AB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Этапы выявления </a:t>
            </a:r>
            <a:r>
              <a:rPr lang="ru-RU" dirty="0" err="1">
                <a:solidFill>
                  <a:srgbClr val="FFC000"/>
                </a:solidFill>
              </a:rPr>
              <a:t>DDoS</a:t>
            </a:r>
            <a:r>
              <a:rPr lang="ru-RU" dirty="0">
                <a:solidFill>
                  <a:srgbClr val="FFC000"/>
                </a:solidFill>
              </a:rPr>
              <a:t>-атак с помощью машинного обучения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E295E3-96D3-B15E-B636-665AF006A1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2900" y="2330829"/>
            <a:ext cx="10226768" cy="379751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Разделение данных на обучающую и тестовую выборки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 разделяются следующим образом: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Обучающая выборка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70-80% данных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Тестовая выборка (Test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20-30% данных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 можно использовать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кросс-валидацию (k-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fold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cross-validation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более точной оценки моделей.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240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8749FC-3A32-4540-AEB2-753FC9B66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Дерево решений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58CBA1-5CC7-4CF1-8AC9-AB79FEA40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594" y="2040730"/>
            <a:ext cx="10970348" cy="4165336"/>
          </a:xfrm>
        </p:spPr>
        <p:txBody>
          <a:bodyPr/>
          <a:lstStyle/>
          <a:p>
            <a:pPr marL="0" indent="0">
              <a:buNone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Дерево решений– метод обучения с учителем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который использует набор правил для принятия решений подобно тому, как человек принимает решения. В данном методе данные разделяются на подмножества в зависимости от определенных признаков, отвечая на определенные вопросы до тех пор, пока все точки данных не будут принадлежать определенному классу. Таким образом, образуется древовидная структура с добавлением узла для каждого вопроса. Первый узел является корневым узлом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root node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классификации документов на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первом этапе выбирается слово, и все документы, содержащие его, помещаются в одну сторону, а документы, не содержащие его, помещаются в другую сторону. В результате образуются два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После этого в этих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датасетах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выбирается новое слово, и все предыдущие шаги повторяются. Так продолжается до тех пор, пока весь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датасет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 будет разделен и присвоен конечным узлам. Если в конечном узле все точки данных однозначно соответствуют одному и тому же классу, то класс узла точно определен. В случае смешанных узлов алгоритм присваивает данному узлу класс с наибольшим числом точек данных, относящихся к нему.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244999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Дивиденд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Дивиденд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576</TotalTime>
  <Words>719</Words>
  <Application>Microsoft Office PowerPoint</Application>
  <PresentationFormat>Широкоэкранный</PresentationFormat>
  <Paragraphs>63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3" baseType="lpstr">
      <vt:lpstr>Arial</vt:lpstr>
      <vt:lpstr>Calibri</vt:lpstr>
      <vt:lpstr>Corbel</vt:lpstr>
      <vt:lpstr>Gill Sans MT</vt:lpstr>
      <vt:lpstr>Symbol</vt:lpstr>
      <vt:lpstr>Times New Roman</vt:lpstr>
      <vt:lpstr>Wingdings 2</vt:lpstr>
      <vt:lpstr>Дивиденд</vt:lpstr>
      <vt:lpstr>Лекция 4</vt:lpstr>
      <vt:lpstr>Классификация</vt:lpstr>
      <vt:lpstr>Этапы выявления DDoS-атак с помощью машинного обучения</vt:lpstr>
      <vt:lpstr>Этапы выявления DDoS-атак с помощью машинного обучения</vt:lpstr>
      <vt:lpstr>Этапы выявления DDoS-атак с помощью машинного обучения</vt:lpstr>
      <vt:lpstr>Этапы выявления DDoS-атак с помощью машинного обучения</vt:lpstr>
      <vt:lpstr>Этапы выявления DDoS-атак с помощью машинного обучения</vt:lpstr>
      <vt:lpstr>Этапы выявления DDoS-атак с помощью машинного обучения</vt:lpstr>
      <vt:lpstr>Дерево решений</vt:lpstr>
      <vt:lpstr>Дерево решений</vt:lpstr>
      <vt:lpstr>Случайный лес</vt:lpstr>
      <vt:lpstr>Случайный лес</vt:lpstr>
      <vt:lpstr>XGboost</vt:lpstr>
      <vt:lpstr>Этапы выявления DDoS-атак с помощью машинного обучения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DETERMINING WEB APPLICATION VULNERABILITIES USING MACHINE LEARNING METHODS</dc:title>
  <dc:creator>Владислав Карюкин</dc:creator>
  <cp:lastModifiedBy>Владислав Карюкин</cp:lastModifiedBy>
  <cp:revision>33</cp:revision>
  <dcterms:created xsi:type="dcterms:W3CDTF">2023-08-13T17:19:25Z</dcterms:created>
  <dcterms:modified xsi:type="dcterms:W3CDTF">2025-02-15T17:58:46Z</dcterms:modified>
</cp:coreProperties>
</file>